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61" r:id="rId7"/>
    <p:sldId id="263" r:id="rId8"/>
    <p:sldId id="264" r:id="rId9"/>
    <p:sldId id="265" r:id="rId10"/>
    <p:sldId id="267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1A5100-7330-44C2-8065-22C97C76B4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C620388-38C4-47C2-B74E-5EA5AD2851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C8B63E-DF43-4C92-B8C3-7740ED9E4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9BE510-518E-4915-B093-CF19654E4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5B0D37-2430-4D09-B672-EA9A12483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2505124-0EC0-4E92-BA2A-3B0A862BC5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91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F6F2EB-EE9A-4EF1-A44E-6BE3CAA51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77E6210-5522-4E89-8897-7D18152AB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DDF47B-43D8-4E6C-9DFC-D7F672DDC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8581BA-442B-4889-9523-A0EB279F8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7CA827-C1B9-4DA0-8158-0887347EE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9538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6952602-8A06-4D33-AF21-2D8C86C21A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DF98112-0ED1-464C-B364-981FC28B4B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F1DBAE-FA9A-467D-9523-BAB7414C8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684D78-AB63-4AF1-8818-BE0C9997A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B6B151-6E85-4B0B-B450-F8C8F29B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9482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E26936-D80E-469C-B117-58E2D86EE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E89F74-96F6-44C3-A2C0-5AE856B1C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FB2ACC-7D72-4652-8292-9DFC52933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6567E6-64A5-4376-B422-907C0F201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EC7F25-F06E-4569-8AAA-6373B6A0B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799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A08A27-7E46-4B45-B0EF-F0FDFD669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D84526-09B7-418F-A884-2E6E3A471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B7ED48-59AB-46E7-BFEE-268F02BF7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C7054A-FD68-4C91-A175-B4F3207FB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49E668-8A0B-461F-9EF8-613B229BB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151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FFA2CC-67AD-4DC8-A600-DB25C14A3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B7A4C2-90FE-4527-BB34-14FC1BBC5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56DC352-A720-468A-A328-733766101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36C33B8-3A9B-41FC-8A2E-7C392FF5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5003D4-0468-4363-A264-3D0A8A7A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8CA7C31-35CE-4C3D-BD9B-0F43BF9CB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1649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FE32B8-FF51-43F7-BE93-A6D58A105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5C13B4-058A-4587-BCAE-06C255B7B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05450B-56D3-4C98-BCB9-15FF5B75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ACA77A7-89BA-41E6-A62D-3E30DE14DF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35E7C92-46AF-40FB-B774-727EE6F1F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C97889A-243D-464F-AAA8-3A51EC56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A278677-A542-4954-B057-A965C746B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FBD7CDD-D1C8-4521-8FDD-8D4D3FCF6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7795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BC2114-F04F-4412-88EE-EDEBB32CC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B48F300-C9B1-41C8-BEA9-9C60DCB40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456661D-143F-47CD-BB92-1FB53DB6B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225F060-8500-4CB3-B52A-F6DE17FF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357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BE385ED-0A8B-47E3-9B0B-AD19F92C8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80BCBC3-0B3B-4B1C-9713-3B1F42C40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8318E5D-6928-47E6-AA27-B09A1773C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038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9EB330-96FB-402D-975C-AEAD02E05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A938C7-CC6C-46B2-921A-CADAF7783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E24716E-C93B-4731-AFF4-7A67A8519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550F49-842F-4027-B32B-F854197E8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048488-AD46-48D9-BFEF-81CB1238B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E3D751-057B-42CC-A414-BDB807538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243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85BB3B-78C9-4083-84A0-56DB31226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BAFB5FB-90D0-412E-A373-2A9CCFF356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91DE59-920C-4D1C-9F91-85B8E8C64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F47D383-6F62-43DA-A447-A4193B22E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B8551D-E988-4A6D-BF33-9C3C6F0C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3CCEFB-F199-4AC1-9128-DA2A64EDC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3170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8A4E67-4E31-4D7F-B299-62E94E58A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9EE7AC-EED0-438C-95E2-50050F615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561555-8AEB-4217-B79C-464F0EC59B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CABFC-5BFB-4AFE-B711-D3051387ACB4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B04DB2-8095-4FFE-BB07-1E466B359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DC057B-EE56-4A66-9BC9-D0C1836D2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AB9463-D7FA-411A-A3DF-6DA449D4167D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050C520-E4B4-4144-8B7B-9484EF913A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77" t="21111"/>
          <a:stretch/>
        </p:blipFill>
        <p:spPr>
          <a:xfrm>
            <a:off x="0" y="0"/>
            <a:ext cx="4038600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DE15201-A60E-4E6F-8FC0-CDF1B90A73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00" t="21111"/>
          <a:stretch/>
        </p:blipFill>
        <p:spPr>
          <a:xfrm>
            <a:off x="3450772" y="0"/>
            <a:ext cx="87412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48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637251-864D-4573-AA34-5614E0427B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4098" y="2187225"/>
            <a:ext cx="6430266" cy="2387600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  <p:txBody>
          <a:bodyPr>
            <a:normAutofit fontScale="90000"/>
          </a:bodyPr>
          <a:lstStyle/>
          <a:p>
            <a:pPr algn="l"/>
            <a:r>
              <a:rPr lang="ru-RU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Разработка информационной системы для проката автомобилей</a:t>
            </a:r>
            <a:endParaRPr lang="ru-RU" b="1" spc="50" dirty="0">
              <a:ln w="0"/>
              <a:solidFill>
                <a:schemeClr val="bg1">
                  <a:alpha val="9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n-lt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B224C3D-3443-4F2D-8A7E-41BFCA11F3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06685" y="5419952"/>
            <a:ext cx="7021286" cy="1655762"/>
          </a:xfrm>
        </p:spPr>
        <p:txBody>
          <a:bodyPr/>
          <a:lstStyle/>
          <a:p>
            <a:pPr algn="r"/>
            <a:r>
              <a:rPr lang="ru-RU" b="1" dirty="0" smtClean="0">
                <a:solidFill>
                  <a:schemeClr val="bg1"/>
                </a:solidFill>
                <a:effectLst>
                  <a:outerShdw blurRad="50800" dist="38100" dir="5460000" sx="102000" sy="102000" algn="bl" rotWithShape="0">
                    <a:prstClr val="black">
                      <a:alpha val="50000"/>
                    </a:prstClr>
                  </a:outerShdw>
                </a:effectLst>
              </a:rPr>
              <a:t>Разухин М. Н.</a:t>
            </a:r>
          </a:p>
          <a:p>
            <a:pPr algn="r"/>
            <a:r>
              <a:rPr lang="ru-RU" b="1" dirty="0" smtClean="0">
                <a:solidFill>
                  <a:schemeClr val="bg1"/>
                </a:solidFill>
                <a:effectLst>
                  <a:outerShdw blurRad="50800" dist="38100" dir="5460000" sx="102000" sy="102000" algn="bl" rotWithShape="0">
                    <a:prstClr val="black">
                      <a:alpha val="50000"/>
                    </a:prstClr>
                  </a:outerShdw>
                </a:effectLst>
              </a:rPr>
              <a:t>ПКС-303</a:t>
            </a:r>
            <a:endParaRPr lang="ru-RU" b="1" dirty="0">
              <a:solidFill>
                <a:schemeClr val="bg1"/>
              </a:solidFill>
              <a:effectLst>
                <a:outerShdw blurRad="50800" dist="38100" dir="5460000" sx="102000" sy="102000" algn="bl" rotWithShape="0">
                  <a:prstClr val="black">
                    <a:alpha val="5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14646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Ввод данных о водительском удостоверении</a:t>
            </a:r>
            <a:endParaRPr lang="ru-RU" sz="480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670" y="1857828"/>
            <a:ext cx="3192143" cy="456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14015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10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Поиск автомобиля по критериям</a:t>
            </a:r>
            <a:endParaRPr lang="ru-RU" sz="480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029" y="1933111"/>
            <a:ext cx="7711848" cy="454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1312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1315" y="0"/>
            <a:ext cx="9840686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Выбор автомобиля на карте</a:t>
            </a:r>
            <a:endParaRPr lang="ru-RU" sz="480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685" y="1722442"/>
            <a:ext cx="7649029" cy="45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64159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0343" y="101600"/>
            <a:ext cx="9811658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Аренда автомобиля</a:t>
            </a:r>
            <a:endParaRPr lang="ru-RU" sz="480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771" y="1657123"/>
            <a:ext cx="6102228" cy="471011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9640" y="1657123"/>
            <a:ext cx="2638588" cy="4966380"/>
          </a:xfrm>
          <a:prstGeom prst="rect">
            <a:avLst/>
          </a:prstGeom>
        </p:spPr>
      </p:pic>
      <p:sp>
        <p:nvSpPr>
          <p:cNvPr id="5" name="Стрелка вправо 4"/>
          <p:cNvSpPr/>
          <p:nvPr/>
        </p:nvSpPr>
        <p:spPr>
          <a:xfrm>
            <a:off x="7382019" y="3454401"/>
            <a:ext cx="1117600" cy="812800"/>
          </a:xfrm>
          <a:prstGeom prst="rightArrow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39000">
                <a:srgbClr val="00B0F0"/>
              </a:gs>
              <a:gs pos="73000">
                <a:srgbClr val="0070C0"/>
              </a:gs>
              <a:gs pos="100000">
                <a:srgbClr val="003FBC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96072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371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Внесение информации об аварии</a:t>
            </a:r>
            <a:endParaRPr lang="ru-RU" sz="4800" dirty="0">
              <a:latin typeface="+mn-l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472" y="1683658"/>
            <a:ext cx="3370292" cy="458390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8915" y="3342198"/>
            <a:ext cx="1495425" cy="1266825"/>
          </a:xfrm>
          <a:prstGeom prst="rect">
            <a:avLst/>
          </a:prstGeom>
        </p:spPr>
      </p:pic>
      <p:sp>
        <p:nvSpPr>
          <p:cNvPr id="6" name="Стрелка вправо 5"/>
          <p:cNvSpPr/>
          <p:nvPr/>
        </p:nvSpPr>
        <p:spPr>
          <a:xfrm>
            <a:off x="6183085" y="3569210"/>
            <a:ext cx="1117600" cy="812800"/>
          </a:xfrm>
          <a:prstGeom prst="rightArrow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39000">
                <a:srgbClr val="00B0F0"/>
              </a:gs>
              <a:gs pos="73000">
                <a:srgbClr val="0070C0"/>
              </a:gs>
              <a:gs pos="100000">
                <a:srgbClr val="003FBC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97546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8743" y="0"/>
            <a:ext cx="9913257" cy="1291771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Завершение поездки досрочно</a:t>
            </a:r>
            <a:endParaRPr lang="ru-RU" sz="480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73" y="1113858"/>
            <a:ext cx="2785101" cy="52421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5757" y="1469683"/>
            <a:ext cx="3581400" cy="488632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5278" y="3279432"/>
            <a:ext cx="3381375" cy="1266825"/>
          </a:xfrm>
          <a:prstGeom prst="rect">
            <a:avLst/>
          </a:prstGeom>
        </p:spPr>
      </p:pic>
      <p:sp>
        <p:nvSpPr>
          <p:cNvPr id="7" name="Стрелка вправо 6"/>
          <p:cNvSpPr/>
          <p:nvPr/>
        </p:nvSpPr>
        <p:spPr>
          <a:xfrm rot="19800000">
            <a:off x="3934509" y="4847580"/>
            <a:ext cx="1117600" cy="812800"/>
          </a:xfrm>
          <a:prstGeom prst="rightArrow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39000">
                <a:srgbClr val="00B0F0"/>
              </a:gs>
              <a:gs pos="73000">
                <a:srgbClr val="0070C0"/>
              </a:gs>
              <a:gs pos="100000">
                <a:srgbClr val="003FBC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 вправо 7"/>
          <p:cNvSpPr/>
          <p:nvPr/>
        </p:nvSpPr>
        <p:spPr>
          <a:xfrm rot="19800000">
            <a:off x="7197853" y="2165309"/>
            <a:ext cx="1117600" cy="812800"/>
          </a:xfrm>
          <a:prstGeom prst="rightArrow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39000">
                <a:srgbClr val="00B0F0"/>
              </a:gs>
              <a:gs pos="73000">
                <a:srgbClr val="0070C0"/>
              </a:gs>
              <a:gs pos="100000">
                <a:srgbClr val="003FBC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601657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Вход в систему в качестве администратора</a:t>
            </a:r>
            <a:endParaRPr lang="ru-RU" sz="480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477" y="1944914"/>
            <a:ext cx="3031707" cy="413634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392" y="1944914"/>
            <a:ext cx="2724150" cy="174307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7865" y="4013086"/>
            <a:ext cx="7962900" cy="2600325"/>
          </a:xfrm>
          <a:prstGeom prst="rect">
            <a:avLst/>
          </a:prstGeom>
        </p:spPr>
      </p:pic>
      <p:sp>
        <p:nvSpPr>
          <p:cNvPr id="7" name="Стрелка вправо 6"/>
          <p:cNvSpPr/>
          <p:nvPr/>
        </p:nvSpPr>
        <p:spPr>
          <a:xfrm rot="20700000">
            <a:off x="4434543" y="2635721"/>
            <a:ext cx="1117600" cy="812800"/>
          </a:xfrm>
          <a:prstGeom prst="rightArrow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39000">
                <a:srgbClr val="00B0F0"/>
              </a:gs>
              <a:gs pos="73000">
                <a:srgbClr val="0070C0"/>
              </a:gs>
              <a:gs pos="100000">
                <a:srgbClr val="003FBC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 вправо 7"/>
          <p:cNvSpPr/>
          <p:nvPr/>
        </p:nvSpPr>
        <p:spPr>
          <a:xfrm rot="2700000">
            <a:off x="8941938" y="2761638"/>
            <a:ext cx="1117600" cy="812800"/>
          </a:xfrm>
          <a:prstGeom prst="rightArrow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39000">
                <a:srgbClr val="00B0F0"/>
              </a:gs>
              <a:gs pos="73000">
                <a:srgbClr val="0070C0"/>
              </a:gs>
              <a:gs pos="100000">
                <a:srgbClr val="003FBC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51366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560" y="1724629"/>
            <a:ext cx="6927850" cy="3836836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585603" y="5708188"/>
            <a:ext cx="60077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Таблица «Пользователи»</a:t>
            </a:r>
            <a:endParaRPr lang="ru-RU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0702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342137" y="5735638"/>
            <a:ext cx="90172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Таблица «Водительские удостоверения»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864" y="1325563"/>
            <a:ext cx="7962900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09808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96686" y="5697897"/>
            <a:ext cx="11350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Таблица «Категории водительских удостоверений»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115" y="1770815"/>
            <a:ext cx="6925931" cy="383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5007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710" y="18255"/>
            <a:ext cx="8285018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badi" panose="020B0604020104020204" pitchFamily="34" charset="0"/>
              </a:rPr>
              <a:t>Задачи проекта</a:t>
            </a:r>
            <a:endParaRPr lang="ru-RU" sz="48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001982" y="2620928"/>
            <a:ext cx="890847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400" dirty="0" smtClean="0">
                <a:solidFill>
                  <a:schemeClr val="bg1"/>
                </a:solidFill>
              </a:rPr>
              <a:t>Главной задачей проекта является </a:t>
            </a:r>
            <a:r>
              <a:rPr lang="ru-RU" sz="4400" dirty="0">
                <a:solidFill>
                  <a:schemeClr val="bg1"/>
                </a:solidFill>
              </a:rPr>
              <a:t>р</a:t>
            </a:r>
            <a:r>
              <a:rPr lang="ru-RU" sz="4400" dirty="0" smtClean="0">
                <a:solidFill>
                  <a:schemeClr val="bg1"/>
                </a:solidFill>
              </a:rPr>
              <a:t>азработка </a:t>
            </a:r>
            <a:r>
              <a:rPr lang="ru-RU" sz="4400" dirty="0">
                <a:solidFill>
                  <a:schemeClr val="bg1"/>
                </a:solidFill>
              </a:rPr>
              <a:t>информационной системы для проката автомобилей.</a:t>
            </a:r>
            <a:endParaRPr lang="ru-RU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89184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959428" y="5791400"/>
            <a:ext cx="90607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Таблица «Классы т</a:t>
            </a:r>
            <a:r>
              <a:rPr lang="ru-RU" sz="4000" dirty="0">
                <a:solidFill>
                  <a:schemeClr val="bg1"/>
                </a:solidFill>
              </a:rPr>
              <a:t>р</a:t>
            </a:r>
            <a:r>
              <a:rPr lang="ru-RU" sz="4000" dirty="0" smtClean="0">
                <a:solidFill>
                  <a:schemeClr val="bg1"/>
                </a:solidFill>
              </a:rPr>
              <a:t>анспортных средств»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600" y="1535330"/>
            <a:ext cx="7351127" cy="407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8059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52275" y="5680126"/>
            <a:ext cx="81463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Таблица «Транспортные средства»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884" y="1753044"/>
            <a:ext cx="6541870" cy="385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2597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574119" y="5447846"/>
            <a:ext cx="976811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 smtClean="0">
                <a:solidFill>
                  <a:schemeClr val="bg1"/>
                </a:solidFill>
              </a:rPr>
              <a:t>Таблица «Свидетельства регистрации транспортных средств»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4" y="1698772"/>
            <a:ext cx="6384925" cy="376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10187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190172" y="5606588"/>
            <a:ext cx="110018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Таблица «Координаты транспортных средств»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818" y="1698171"/>
            <a:ext cx="6792173" cy="376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32356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201785" y="5667215"/>
            <a:ext cx="81463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Таблица «Типы аварийных случаев»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876" y="1698171"/>
            <a:ext cx="6792173" cy="376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20830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56113" y="5606588"/>
            <a:ext cx="79393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Таблица «Аварийные случаи»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228" y="1668801"/>
            <a:ext cx="8960304" cy="382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12873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Поддержка базы данных в актуальном состоянии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045647" y="5606588"/>
            <a:ext cx="511286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Таблица «Аренды»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28" y="1741715"/>
            <a:ext cx="8619059" cy="367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69545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Просмотр дополнительной информации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27314" y="5606588"/>
            <a:ext cx="10914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Представление «Информация о пользователях»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8851" y="1741714"/>
            <a:ext cx="6946460" cy="368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122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Просмотр дополнительной информации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19314" y="5534561"/>
            <a:ext cx="1174205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Представление «Информация о текущих категориях водительских удостоверений»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0" y="1666104"/>
            <a:ext cx="7116536" cy="377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00057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Просмотр дополнительной информации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27314" y="5606588"/>
            <a:ext cx="10914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Представление «Информация о арендах»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675" y="1319212"/>
            <a:ext cx="748665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03820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710" y="18255"/>
            <a:ext cx="8285018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Задачи проекта</a:t>
            </a:r>
            <a:endParaRPr lang="ru-RU" sz="4800" dirty="0">
              <a:latin typeface="+mn-lt"/>
            </a:endParaRPr>
          </a:p>
        </p:txBody>
      </p:sp>
      <p:sp>
        <p:nvSpPr>
          <p:cNvPr id="29" name="Прямоугольник 28"/>
          <p:cNvSpPr/>
          <p:nvPr/>
        </p:nvSpPr>
        <p:spPr>
          <a:xfrm>
            <a:off x="1080654" y="1911854"/>
            <a:ext cx="1111134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Задача была разбита на несколько частей</a:t>
            </a:r>
            <a:r>
              <a:rPr lang="en-US" sz="4000" dirty="0" smtClean="0">
                <a:solidFill>
                  <a:schemeClr val="bg1"/>
                </a:solidFill>
              </a:rPr>
              <a:t>: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Анализ предметной области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Проектирование логической модели базы данных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Реализация физической модели базы данных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Разработка клиент-приложения</a:t>
            </a:r>
            <a:endParaRPr lang="ru-RU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075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Просмотр дополнительной информации</a:t>
            </a:r>
            <a:endParaRPr lang="ru-RU" sz="4800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783771" y="5534561"/>
            <a:ext cx="1084217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 smtClean="0">
                <a:solidFill>
                  <a:schemeClr val="bg1"/>
                </a:solidFill>
              </a:rPr>
              <a:t>Представление «Информация о транспортных средствах»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343" y="1698171"/>
            <a:ext cx="8157482" cy="407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053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Заключение</a:t>
            </a:r>
            <a:endParaRPr lang="ru-RU" sz="480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959428" y="1808128"/>
            <a:ext cx="890847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400" dirty="0" smtClean="0">
                <a:solidFill>
                  <a:schemeClr val="bg1"/>
                </a:solidFill>
              </a:rPr>
              <a:t>Исходя из выше представленной информации о информационной системе, можно сделать вывод что, система полностью решает поставленную главную задачу курсового проекта</a:t>
            </a:r>
            <a:endParaRPr lang="ru-RU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04486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710" y="18255"/>
            <a:ext cx="8285018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Анализ предметной области</a:t>
            </a:r>
            <a:endParaRPr lang="ru-RU" sz="4800" dirty="0">
              <a:latin typeface="+mn-lt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697182" y="2327491"/>
            <a:ext cx="951807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Был проведён тщательный анализ предметной области касающейся проката автомобилей, а также были проанализированы подобные информационные системы</a:t>
            </a:r>
            <a:endParaRPr lang="ru-RU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16366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710" y="18255"/>
            <a:ext cx="8764026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Проектирование логической модели </a:t>
            </a:r>
            <a:r>
              <a:rPr lang="ru-RU" sz="4800" b="1" spc="50" dirty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б</a:t>
            </a:r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азы данных</a:t>
            </a:r>
            <a:endParaRPr lang="ru-RU" sz="4800" dirty="0">
              <a:latin typeface="+mn-lt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004456" y="2618437"/>
            <a:ext cx="4828309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В ходе выполнения проекта была спроектирована данная логическая модель базы данных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2792" y="2618437"/>
            <a:ext cx="5434944" cy="352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855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Архитектура информационной системы</a:t>
            </a:r>
            <a:endParaRPr lang="ru-RU" sz="4800" dirty="0">
              <a:latin typeface="+mn-lt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128275" y="1942110"/>
            <a:ext cx="481577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Для выполнения задачи проекта была выбрана клиент-серверная архитектура взаимодействия с базой данных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770" y="2641600"/>
            <a:ext cx="5986288" cy="268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03268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742" y="2762036"/>
            <a:ext cx="1473222" cy="147322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Средства разработки</a:t>
            </a:r>
            <a:endParaRPr lang="ru-RU" sz="4800" dirty="0">
              <a:latin typeface="+mn-lt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128275" y="1942110"/>
            <a:ext cx="1091858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Для разработки информационной системы использовались</a:t>
            </a:r>
            <a:r>
              <a:rPr lang="en-US" sz="4000" dirty="0" smtClean="0">
                <a:solidFill>
                  <a:schemeClr val="bg1"/>
                </a:solidFill>
              </a:rPr>
              <a:t>: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ER ASSISTANT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СУБД </a:t>
            </a:r>
            <a:r>
              <a:rPr lang="en-US" sz="4000" dirty="0" smtClean="0">
                <a:solidFill>
                  <a:schemeClr val="bg1"/>
                </a:solidFill>
              </a:rPr>
              <a:t>MSSQL SERVER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MicroSoft Visual Studio 2022</a:t>
            </a:r>
            <a:endParaRPr lang="ru-RU" sz="6000" dirty="0">
              <a:solidFill>
                <a:schemeClr val="bg1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8050" y="3796783"/>
            <a:ext cx="1586164" cy="175390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6317" y="2762036"/>
            <a:ext cx="2141805" cy="164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25088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Функции приложения</a:t>
            </a:r>
            <a:endParaRPr lang="ru-RU" sz="4800" dirty="0">
              <a:latin typeface="+mn-lt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128274" y="1942110"/>
            <a:ext cx="1096212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Приложение имеет такие функции как</a:t>
            </a:r>
            <a:r>
              <a:rPr lang="en-US" sz="4000" dirty="0" smtClean="0">
                <a:solidFill>
                  <a:schemeClr val="bg1"/>
                </a:solidFill>
              </a:rPr>
              <a:t>: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Выбор автомобилей по критериям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Возможность выбора автомобиля на карте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Выбор времени продолжительности аренды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Аренда автомобиля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chemeClr val="bg1"/>
                </a:solidFill>
              </a:rPr>
              <a:t>Поддержка базы данных в актуальном состоянии</a:t>
            </a:r>
            <a:endParaRPr lang="ru-RU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1160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485C2-C306-45A8-A16C-848921F5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8" y="0"/>
            <a:ext cx="9782629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spc="50" dirty="0" smtClean="0">
                <a:ln w="0"/>
                <a:solidFill>
                  <a:schemeClr val="bg1">
                    <a:alpha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n-lt"/>
              </a:rPr>
              <a:t>Вход в систему</a:t>
            </a:r>
            <a:endParaRPr lang="ru-RU" sz="480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971" y="1697032"/>
            <a:ext cx="3581400" cy="488632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428" y="1697032"/>
            <a:ext cx="35814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93047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354</Words>
  <Application>Microsoft Office PowerPoint</Application>
  <PresentationFormat>Широкоэкранный</PresentationFormat>
  <Paragraphs>67</Paragraphs>
  <Slides>31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31</vt:i4>
      </vt:variant>
    </vt:vector>
  </HeadingPairs>
  <TitlesOfParts>
    <vt:vector size="36" baseType="lpstr">
      <vt:lpstr>Abadi</vt:lpstr>
      <vt:lpstr>Arial</vt:lpstr>
      <vt:lpstr>Calibri</vt:lpstr>
      <vt:lpstr>Calibri Light</vt:lpstr>
      <vt:lpstr>Тема Office</vt:lpstr>
      <vt:lpstr>Разработка информационной системы для проката автомобилей</vt:lpstr>
      <vt:lpstr>Задачи проекта</vt:lpstr>
      <vt:lpstr>Задачи проекта</vt:lpstr>
      <vt:lpstr>Анализ предметной области</vt:lpstr>
      <vt:lpstr>Проектирование логической модели базы данных</vt:lpstr>
      <vt:lpstr>Архитектура информационной системы</vt:lpstr>
      <vt:lpstr>Средства разработки</vt:lpstr>
      <vt:lpstr>Функции приложения</vt:lpstr>
      <vt:lpstr>Вход в систему</vt:lpstr>
      <vt:lpstr>Ввод данных о водительском удостоверении</vt:lpstr>
      <vt:lpstr>Поиск автомобиля по критериям</vt:lpstr>
      <vt:lpstr>Выбор автомобиля на карте</vt:lpstr>
      <vt:lpstr>Аренда автомобиля</vt:lpstr>
      <vt:lpstr>Внесение информации об аварии</vt:lpstr>
      <vt:lpstr>Завершение поездки досрочно</vt:lpstr>
      <vt:lpstr>Вход в систему в качестве администратора</vt:lpstr>
      <vt:lpstr>Поддержка базы данных в актуальном состоянии</vt:lpstr>
      <vt:lpstr>Поддержка базы данных в актуальном состоянии</vt:lpstr>
      <vt:lpstr>Поддержка базы данных в актуальном состоянии</vt:lpstr>
      <vt:lpstr>Поддержка базы данных в актуальном состоянии</vt:lpstr>
      <vt:lpstr>Поддержка базы данных в актуальном состоянии</vt:lpstr>
      <vt:lpstr>Поддержка базы данных в актуальном состоянии</vt:lpstr>
      <vt:lpstr>Поддержка базы данных в актуальном состоянии</vt:lpstr>
      <vt:lpstr>Поддержка базы данных в актуальном состоянии</vt:lpstr>
      <vt:lpstr>Поддержка базы данных в актуальном состоянии</vt:lpstr>
      <vt:lpstr>Поддержка базы данных в актуальном состоянии</vt:lpstr>
      <vt:lpstr>Просмотр дополнительной информации</vt:lpstr>
      <vt:lpstr>Просмотр дополнительной информации</vt:lpstr>
      <vt:lpstr>Просмотр дополнительной информации</vt:lpstr>
      <vt:lpstr>Просмотр дополнительной информации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user</dc:creator>
  <cp:lastModifiedBy>Максим</cp:lastModifiedBy>
  <cp:revision>21</cp:revision>
  <dcterms:created xsi:type="dcterms:W3CDTF">2021-07-29T09:44:14Z</dcterms:created>
  <dcterms:modified xsi:type="dcterms:W3CDTF">2023-05-15T18:29:47Z</dcterms:modified>
</cp:coreProperties>
</file>

<file path=docProps/thumbnail.jpeg>
</file>